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86" r:id="rId7"/>
    <p:sldId id="303" r:id="rId8"/>
    <p:sldId id="307" r:id="rId9"/>
    <p:sldId id="308" r:id="rId10"/>
    <p:sldId id="306" r:id="rId11"/>
    <p:sldId id="302" r:id="rId12"/>
    <p:sldId id="309" r:id="rId13"/>
    <p:sldId id="287" r:id="rId14"/>
    <p:sldId id="262" r:id="rId15"/>
    <p:sldId id="268" r:id="rId16"/>
    <p:sldId id="274" r:id="rId17"/>
    <p:sldId id="298" r:id="rId18"/>
    <p:sldId id="279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elop" initials="d" lastIdx="1" clrIdx="0">
    <p:extLst>
      <p:ext uri="{19B8F6BF-5375-455C-9EA6-DF929625EA0E}">
        <p15:presenceInfo xmlns:p15="http://schemas.microsoft.com/office/powerpoint/2012/main" userId="develo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4F6F5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F6F5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/>
    <p:restoredTop sz="94726"/>
  </p:normalViewPr>
  <p:slideViewPr>
    <p:cSldViewPr snapToGrid="0" snapToObjects="1">
      <p:cViewPr varScale="1">
        <p:scale>
          <a:sx n="78" d="100"/>
          <a:sy n="78" d="100"/>
        </p:scale>
        <p:origin x="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직선 연결선 3"/>
          <p:cNvSpPr/>
          <p:nvPr/>
        </p:nvSpPr>
        <p:spPr>
          <a:xfrm>
            <a:off x="5226115" y="2480926"/>
            <a:ext cx="0" cy="2658824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TextBox 35"/>
          <p:cNvSpPr txBox="1"/>
          <p:nvPr/>
        </p:nvSpPr>
        <p:spPr>
          <a:xfrm>
            <a:off x="5676451" y="2480926"/>
            <a:ext cx="6336706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dirty="0"/>
              <a:t>CAPSTONE DESIGN</a:t>
            </a:r>
            <a:r>
              <a:rPr lang="en-US" altLang="ko-KR" dirty="0"/>
              <a:t> 02</a:t>
            </a:r>
            <a:r>
              <a:rPr dirty="0"/>
              <a:t> PRESENTATION</a:t>
            </a:r>
          </a:p>
        </p:txBody>
      </p:sp>
      <p:sp>
        <p:nvSpPr>
          <p:cNvPr id="97" name="TextBox 35"/>
          <p:cNvSpPr txBox="1"/>
          <p:nvPr/>
        </p:nvSpPr>
        <p:spPr>
          <a:xfrm>
            <a:off x="5715780" y="3508538"/>
            <a:ext cx="6336706" cy="163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sz="2000" dirty="0"/>
              <a:t>NETWOD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/>
              <a:t>Team 14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endParaRPr lang="en-US" dirty="0"/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sz="1650" b="1" u="sng" dirty="0" err="1">
                <a:solidFill>
                  <a:schemeClr val="bg1"/>
                </a:solidFill>
              </a:rPr>
              <a:t>Jeonghoon</a:t>
            </a:r>
            <a:r>
              <a:rPr lang="en-US" sz="1650" b="1" u="sng" dirty="0">
                <a:solidFill>
                  <a:schemeClr val="bg1"/>
                </a:solidFill>
              </a:rPr>
              <a:t>, Kim		20146235 (Presenter)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 err="1"/>
              <a:t>Sungjae</a:t>
            </a:r>
            <a:r>
              <a:rPr lang="en-US" dirty="0"/>
              <a:t>, Min		20145223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 err="1"/>
              <a:t>Sungju</a:t>
            </a:r>
            <a:r>
              <a:rPr lang="en-US" dirty="0"/>
              <a:t>, Go		20165245</a:t>
            </a:r>
            <a:endParaRPr dirty="0"/>
          </a:p>
        </p:txBody>
      </p:sp>
      <p:pic>
        <p:nvPicPr>
          <p:cNvPr id="98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71" y="2690241"/>
            <a:ext cx="1359068" cy="1359069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7AC8777-E504-45E2-94B1-E761C310B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8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55" name="TextBox 9"/>
          <p:cNvSpPr txBox="1"/>
          <p:nvPr/>
        </p:nvSpPr>
        <p:spPr>
          <a:xfrm>
            <a:off x="1367137" y="2158115"/>
            <a:ext cx="71621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dirty="0"/>
              <a:t>Data collection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535281-904B-4308-8EEC-228591734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33" y="1673505"/>
            <a:ext cx="7463667" cy="4790741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9E49A64-2CA0-443E-A0D5-3A7B9D885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030"/>
    </mc:Choice>
    <mc:Fallback>
      <p:transition advTm="39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5" name="TextBox 9"/>
          <p:cNvSpPr txBox="1"/>
          <p:nvPr/>
        </p:nvSpPr>
        <p:spPr>
          <a:xfrm>
            <a:off x="1367137" y="2158115"/>
            <a:ext cx="71621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dirty="0"/>
              <a:t>User record Excel sheet template 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9DE699-07BC-481E-9AEE-46D1B229C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96" y="1819561"/>
            <a:ext cx="6683319" cy="4640982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68300B6B-4D90-427B-B36F-1AAC4AC31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9436"/>
    </mc:Choice>
    <mc:Fallback>
      <p:transition advTm="69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55" name="TextBox 9"/>
          <p:cNvSpPr txBox="1"/>
          <p:nvPr/>
        </p:nvSpPr>
        <p:spPr>
          <a:xfrm>
            <a:off x="1367137" y="2158115"/>
            <a:ext cx="71621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dirty="0"/>
              <a:t>User record Excel sheet template 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E0B817-3600-4678-8A1B-BD1E66AB7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45" y="3294694"/>
            <a:ext cx="2554773" cy="20717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DEFA7A-628D-407F-82F7-376533147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64" y="3264689"/>
            <a:ext cx="2554773" cy="21430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25C0E5-7001-4287-BBAC-08E8E9A9B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83" y="3081113"/>
            <a:ext cx="5151820" cy="2326629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F18FA62-C2B8-423E-97FC-3B18EE1C2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5626"/>
    </mc:Choice>
    <mc:Fallback>
      <p:transition advTm="55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55" name="TextBox 9"/>
          <p:cNvSpPr txBox="1"/>
          <p:nvPr/>
        </p:nvSpPr>
        <p:spPr>
          <a:xfrm>
            <a:off x="1367137" y="2158115"/>
            <a:ext cx="71621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dirty="0"/>
              <a:t>Defining data structure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A9BEF-4D8A-415A-82C7-1DF99C4B8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52" y="3059573"/>
            <a:ext cx="10487734" cy="2151619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91FCE4E6-469E-4AFF-B53E-5E54D9739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3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7475"/>
    </mc:Choice>
    <mc:Fallback>
      <p:transition advTm="57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1" name="TextBox 35"/>
          <p:cNvSpPr txBox="1"/>
          <p:nvPr/>
        </p:nvSpPr>
        <p:spPr>
          <a:xfrm>
            <a:off x="5130686" y="2859839"/>
            <a:ext cx="7061310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Problems &amp; Solutions</a:t>
            </a:r>
            <a:endParaRPr dirty="0"/>
          </a:p>
        </p:txBody>
      </p:sp>
      <p:sp>
        <p:nvSpPr>
          <p:cNvPr id="162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3”</a:t>
            </a:r>
          </a:p>
        </p:txBody>
      </p:sp>
      <p:sp>
        <p:nvSpPr>
          <p:cNvPr id="16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0326AFA-35C6-49B0-8948-C62AC8DC6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91"/>
    </mc:Choice>
    <mc:Fallback>
      <p:transition advTm="3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3" name="그룹 13"/>
          <p:cNvGrpSpPr/>
          <p:nvPr/>
        </p:nvGrpSpPr>
        <p:grpSpPr>
          <a:xfrm>
            <a:off x="4527753" y="536463"/>
            <a:ext cx="3120712" cy="640152"/>
            <a:chOff x="0" y="-13966"/>
            <a:chExt cx="3120711" cy="640151"/>
          </a:xfrm>
        </p:grpSpPr>
        <p:sp>
          <p:nvSpPr>
            <p:cNvPr id="251" name="직사각형 14"/>
            <p:cNvSpPr/>
            <p:nvPr/>
          </p:nvSpPr>
          <p:spPr>
            <a:xfrm>
              <a:off x="0" y="555699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15"/>
            <p:cNvSpPr txBox="1"/>
            <p:nvPr/>
          </p:nvSpPr>
          <p:spPr>
            <a:xfrm>
              <a:off x="744750" y="-13966"/>
              <a:ext cx="1631211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Problems</a:t>
              </a:r>
              <a:endParaRPr dirty="0"/>
            </a:p>
          </p:txBody>
        </p:sp>
      </p:grp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64" name="TextBox 6"/>
          <p:cNvSpPr txBox="1"/>
          <p:nvPr/>
        </p:nvSpPr>
        <p:spPr>
          <a:xfrm>
            <a:off x="2218161" y="2475465"/>
            <a:ext cx="610868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There was no problem this week.</a:t>
            </a:r>
            <a:endParaRPr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6F3F5AA-390B-437E-9C4D-74C987F03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791"/>
    </mc:Choice>
    <mc:Fallback>
      <p:transition advTm="3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9" name="TextBox 35"/>
          <p:cNvSpPr txBox="1"/>
          <p:nvPr/>
        </p:nvSpPr>
        <p:spPr>
          <a:xfrm>
            <a:off x="5130686" y="2859839"/>
            <a:ext cx="6336706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Next week plan</a:t>
            </a:r>
          </a:p>
        </p:txBody>
      </p:sp>
      <p:sp>
        <p:nvSpPr>
          <p:cNvPr id="350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4”</a:t>
            </a:r>
          </a:p>
        </p:txBody>
      </p:sp>
      <p:sp>
        <p:nvSpPr>
          <p:cNvPr id="351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908D7AB-DEFA-493D-AF75-23B6C7534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238"/>
    </mc:Choice>
    <mc:Fallback>
      <p:transition advTm="3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592794"/>
            <a:ext cx="3120714" cy="583820"/>
            <a:chOff x="-1" y="-19650"/>
            <a:chExt cx="3120712" cy="583818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1155399" y="-19650"/>
              <a:ext cx="836121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Next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Next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4</a:t>
            </a:r>
            <a:r>
              <a:rPr dirty="0"/>
              <a:t>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18" name="그래픽 17" descr="직선 화살표">
            <a:extLst>
              <a:ext uri="{FF2B5EF4-FFF2-40B4-BE49-F238E27FC236}">
                <a16:creationId xmlns:a16="http://schemas.microsoft.com/office/drawing/2014/main" id="{DDBE42BF-E13B-491E-A51B-BCAD4403F6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496509" y="1409916"/>
            <a:ext cx="373283" cy="373283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FD69AB-47AB-41C8-A710-D4076E1B5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843389"/>
              </p:ext>
            </p:extLst>
          </p:nvPr>
        </p:nvGraphicFramePr>
        <p:xfrm>
          <a:off x="2500447" y="1985930"/>
          <a:ext cx="7191105" cy="46074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8574">
                  <a:extLst>
                    <a:ext uri="{9D8B030D-6E8A-4147-A177-3AD203B41FA5}">
                      <a16:colId xmlns:a16="http://schemas.microsoft.com/office/drawing/2014/main" val="3184574628"/>
                    </a:ext>
                  </a:extLst>
                </a:gridCol>
                <a:gridCol w="979401">
                  <a:extLst>
                    <a:ext uri="{9D8B030D-6E8A-4147-A177-3AD203B41FA5}">
                      <a16:colId xmlns:a16="http://schemas.microsoft.com/office/drawing/2014/main" val="2040139442"/>
                    </a:ext>
                  </a:extLst>
                </a:gridCol>
                <a:gridCol w="1330465">
                  <a:extLst>
                    <a:ext uri="{9D8B030D-6E8A-4147-A177-3AD203B41FA5}">
                      <a16:colId xmlns:a16="http://schemas.microsoft.com/office/drawing/2014/main" val="191044149"/>
                    </a:ext>
                  </a:extLst>
                </a:gridCol>
                <a:gridCol w="811748">
                  <a:extLst>
                    <a:ext uri="{9D8B030D-6E8A-4147-A177-3AD203B41FA5}">
                      <a16:colId xmlns:a16="http://schemas.microsoft.com/office/drawing/2014/main" val="1986519380"/>
                    </a:ext>
                  </a:extLst>
                </a:gridCol>
                <a:gridCol w="1116961">
                  <a:extLst>
                    <a:ext uri="{9D8B030D-6E8A-4147-A177-3AD203B41FA5}">
                      <a16:colId xmlns:a16="http://schemas.microsoft.com/office/drawing/2014/main" val="2703942197"/>
                    </a:ext>
                  </a:extLst>
                </a:gridCol>
                <a:gridCol w="909903">
                  <a:extLst>
                    <a:ext uri="{9D8B030D-6E8A-4147-A177-3AD203B41FA5}">
                      <a16:colId xmlns:a16="http://schemas.microsoft.com/office/drawing/2014/main" val="1463003478"/>
                    </a:ext>
                  </a:extLst>
                </a:gridCol>
                <a:gridCol w="394053">
                  <a:extLst>
                    <a:ext uri="{9D8B030D-6E8A-4147-A177-3AD203B41FA5}">
                      <a16:colId xmlns:a16="http://schemas.microsoft.com/office/drawing/2014/main" val="4274002241"/>
                    </a:ext>
                  </a:extLst>
                </a:gridCol>
              </a:tblGrid>
              <a:tr h="171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en-US" sz="1100" kern="100" baseline="30000">
                          <a:effectLst/>
                        </a:rPr>
                        <a:t>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r>
                        <a:rPr lang="en-US" sz="1100" kern="100" baseline="30000">
                          <a:effectLst/>
                        </a:rPr>
                        <a:t>rd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extLst>
                  <a:ext uri="{0D108BD9-81ED-4DB2-BD59-A6C34878D82A}">
                    <a16:rowId xmlns:a16="http://schemas.microsoft.com/office/drawing/2014/main" val="2175196650"/>
                  </a:ext>
                </a:extLst>
              </a:tr>
              <a:tr h="73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Defining data structure for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Basic android app function design&amp;develop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 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47705"/>
                  </a:ext>
                </a:extLst>
              </a:tr>
              <a:tr h="485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Making excel sheet template&amp;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Data collection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excel parsing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Implementation of App database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00624"/>
                  </a:ext>
                </a:extLst>
              </a:tr>
              <a:tr h="785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WOD data collection&amp; data store to data structure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Implementation of WOD generating module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7094"/>
                  </a:ext>
                </a:extLst>
              </a:tr>
              <a:tr h="338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</a:t>
                      </a:r>
                      <a:r>
                        <a:rPr lang="en-US" sz="1100" kern="100" baseline="30000" dirty="0">
                          <a:effectLst/>
                        </a:rPr>
                        <a:t>th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F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N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extLst>
                  <a:ext uri="{0D108BD9-81ED-4DB2-BD59-A6C34878D82A}">
                    <a16:rowId xmlns:a16="http://schemas.microsoft.com/office/drawing/2014/main" val="226963226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Community android UI design&amp; 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Community android app function design &amp; 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09437"/>
                  </a:ext>
                </a:extLst>
              </a:tr>
              <a:tr h="5196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Build community server system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DB system implementation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&amp; Build data transfer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00480"/>
                  </a:ext>
                </a:extLst>
              </a:tr>
              <a:tr h="910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statistical function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5809"/>
                  </a:ext>
                </a:extLst>
              </a:tr>
            </a:tbl>
          </a:graphicData>
        </a:graphic>
      </p:graphicFrame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7EB2A03-8CAE-4E26-BB84-36C7B5EA52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1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871"/>
    </mc:Choice>
    <mc:Fallback>
      <p:transition advTm="40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직선 연결선 3"/>
          <p:cNvSpPr/>
          <p:nvPr/>
        </p:nvSpPr>
        <p:spPr>
          <a:xfrm>
            <a:off x="5417846" y="2668141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7" name="TextBox 35"/>
          <p:cNvSpPr txBox="1"/>
          <p:nvPr/>
        </p:nvSpPr>
        <p:spPr>
          <a:xfrm>
            <a:off x="5838609" y="3023839"/>
            <a:ext cx="3703595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Thank You!</a:t>
            </a:r>
          </a:p>
        </p:txBody>
      </p:sp>
      <p:pic>
        <p:nvPicPr>
          <p:cNvPr id="408" name="그림 5" descr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965" y="2743625"/>
            <a:ext cx="1376655" cy="132498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A02E371-C287-4F14-ADA4-9F1758E5A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926"/>
    </mc:Choice>
    <mc:Fallback>
      <p:transition advTm="11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2" name="직선 연결선 3"/>
          <p:cNvSpPr/>
          <p:nvPr/>
        </p:nvSpPr>
        <p:spPr>
          <a:xfrm flipH="1">
            <a:off x="5509164" y="992939"/>
            <a:ext cx="22453" cy="4872123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3" name="TextBox 35"/>
          <p:cNvSpPr txBox="1"/>
          <p:nvPr/>
        </p:nvSpPr>
        <p:spPr>
          <a:xfrm>
            <a:off x="2109398" y="2869262"/>
            <a:ext cx="1983207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4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dirty="0"/>
              <a:t>INDEX</a:t>
            </a:r>
          </a:p>
        </p:txBody>
      </p:sp>
      <p:grpSp>
        <p:nvGrpSpPr>
          <p:cNvPr id="109" name="그룹 2"/>
          <p:cNvGrpSpPr/>
          <p:nvPr/>
        </p:nvGrpSpPr>
        <p:grpSpPr>
          <a:xfrm>
            <a:off x="5722902" y="1583482"/>
            <a:ext cx="6660385" cy="3151514"/>
            <a:chOff x="0" y="0"/>
            <a:chExt cx="6660384" cy="3151512"/>
          </a:xfrm>
        </p:grpSpPr>
        <p:grpSp>
          <p:nvGrpSpPr>
            <p:cNvPr id="107" name="그룹 17"/>
            <p:cNvGrpSpPr/>
            <p:nvPr/>
          </p:nvGrpSpPr>
          <p:grpSpPr>
            <a:xfrm>
              <a:off x="0" y="0"/>
              <a:ext cx="6660384" cy="2295932"/>
              <a:chOff x="0" y="0"/>
              <a:chExt cx="6660383" cy="2295931"/>
            </a:xfrm>
          </p:grpSpPr>
          <p:sp>
            <p:nvSpPr>
              <p:cNvPr id="104" name="TextBox 35"/>
              <p:cNvSpPr txBox="1"/>
              <p:nvPr/>
            </p:nvSpPr>
            <p:spPr>
              <a:xfrm>
                <a:off x="0" y="0"/>
                <a:ext cx="6336708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lvl1pPr>
              </a:lstStyle>
              <a:p>
                <a:r>
                  <a:rPr dirty="0"/>
                  <a:t>01 </a:t>
                </a:r>
                <a:r>
                  <a:rPr lang="en-US" dirty="0"/>
                  <a:t>Weekly plan</a:t>
                </a:r>
                <a:endParaRPr dirty="0"/>
              </a:p>
            </p:txBody>
          </p:sp>
          <p:sp>
            <p:nvSpPr>
              <p:cNvPr id="105" name="TextBox 35"/>
              <p:cNvSpPr txBox="1"/>
              <p:nvPr/>
            </p:nvSpPr>
            <p:spPr>
              <a:xfrm>
                <a:off x="2" y="855580"/>
                <a:ext cx="6536274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r>
                  <a:rPr dirty="0"/>
                  <a:t>02 </a:t>
                </a:r>
                <a:r>
                  <a:rPr lang="en-US" dirty="0"/>
                  <a:t>Progress</a:t>
                </a:r>
                <a:endParaRPr dirty="0"/>
              </a:p>
            </p:txBody>
          </p:sp>
          <p:sp>
            <p:nvSpPr>
              <p:cNvPr id="106" name="TextBox 35"/>
              <p:cNvSpPr txBox="1"/>
              <p:nvPr/>
            </p:nvSpPr>
            <p:spPr>
              <a:xfrm>
                <a:off x="2" y="1711161"/>
                <a:ext cx="6660381" cy="5847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r>
                  <a:rPr dirty="0"/>
                  <a:t>03</a:t>
                </a:r>
                <a:r>
                  <a:rPr lang="en-US" altLang="ko-KR" dirty="0"/>
                  <a:t> Problems &amp; Solutions</a:t>
                </a:r>
                <a:endParaRPr dirty="0"/>
              </a:p>
            </p:txBody>
          </p:sp>
        </p:grpSp>
        <p:sp>
          <p:nvSpPr>
            <p:cNvPr id="108" name="TextBox 35"/>
            <p:cNvSpPr txBox="1"/>
            <p:nvPr/>
          </p:nvSpPr>
          <p:spPr>
            <a:xfrm>
              <a:off x="0" y="2566741"/>
              <a:ext cx="6336707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 spc="300">
                  <a:ln w="9525" cap="flat">
                    <a:solidFill>
                      <a:srgbClr val="FFFFFF">
                        <a:alpha val="5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pPr>
              <a:r>
                <a:rPr dirty="0"/>
                <a:t>04 </a:t>
              </a:r>
              <a:r>
                <a:rPr lang="en-US"/>
                <a:t>Next week plan</a:t>
              </a:r>
              <a:endParaRPr dirty="0"/>
            </a:p>
          </p:txBody>
        </p:sp>
      </p:grpSp>
      <p:sp>
        <p:nvSpPr>
          <p:cNvPr id="11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7DC031AF-F1F7-4243-8AD6-94CC2DB89BD1}"/>
              </a:ext>
            </a:extLst>
          </p:cNvPr>
          <p:cNvSpPr txBox="1"/>
          <p:nvPr/>
        </p:nvSpPr>
        <p:spPr>
          <a:xfrm>
            <a:off x="5722904" y="5005805"/>
            <a:ext cx="63367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/>
          <a:p>
            <a:pPr>
              <a:defRPr sz="3200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/>
              <a:t>Q &amp; A</a:t>
            </a:r>
            <a:endParaRPr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F2F26A1-DF58-4B2F-93FC-B20C6FA63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027"/>
    </mc:Choice>
    <mc:Fallback>
      <p:transition advTm="6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" name="TextBox 35"/>
          <p:cNvSpPr txBox="1"/>
          <p:nvPr/>
        </p:nvSpPr>
        <p:spPr>
          <a:xfrm>
            <a:off x="5130685" y="2859839"/>
            <a:ext cx="651032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Weekly plan</a:t>
            </a:r>
            <a:endParaRPr dirty="0"/>
          </a:p>
        </p:txBody>
      </p:sp>
      <p:sp>
        <p:nvSpPr>
          <p:cNvPr id="115" name="TextBox 35"/>
          <p:cNvSpPr txBox="1"/>
          <p:nvPr/>
        </p:nvSpPr>
        <p:spPr>
          <a:xfrm>
            <a:off x="3510915" y="2613618"/>
            <a:ext cx="1405482" cy="227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1	”</a:t>
            </a:r>
          </a:p>
        </p:txBody>
      </p:sp>
      <p:sp>
        <p:nvSpPr>
          <p:cNvPr id="116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F7135C0-9062-4C88-835F-86D551B960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998"/>
    </mc:Choice>
    <mc:Fallback>
      <p:transition advTm="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612443"/>
            <a:ext cx="3120714" cy="564171"/>
            <a:chOff x="-1" y="-1"/>
            <a:chExt cx="3120712" cy="564169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525818" y="-1"/>
              <a:ext cx="2084861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Weekly plan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Plan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4" name="그래픽 3" descr="직선 화살표">
            <a:extLst>
              <a:ext uri="{FF2B5EF4-FFF2-40B4-BE49-F238E27FC236}">
                <a16:creationId xmlns:a16="http://schemas.microsoft.com/office/drawing/2014/main" id="{28A53334-7FB1-4411-8091-143E0DCC9F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444803" y="1486863"/>
            <a:ext cx="373283" cy="37328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817923-B18F-47D8-928F-1CC805AAC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67143"/>
              </p:ext>
            </p:extLst>
          </p:nvPr>
        </p:nvGraphicFramePr>
        <p:xfrm>
          <a:off x="2500447" y="1985930"/>
          <a:ext cx="7191105" cy="46074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8574">
                  <a:extLst>
                    <a:ext uri="{9D8B030D-6E8A-4147-A177-3AD203B41FA5}">
                      <a16:colId xmlns:a16="http://schemas.microsoft.com/office/drawing/2014/main" val="3184574628"/>
                    </a:ext>
                  </a:extLst>
                </a:gridCol>
                <a:gridCol w="979401">
                  <a:extLst>
                    <a:ext uri="{9D8B030D-6E8A-4147-A177-3AD203B41FA5}">
                      <a16:colId xmlns:a16="http://schemas.microsoft.com/office/drawing/2014/main" val="2040139442"/>
                    </a:ext>
                  </a:extLst>
                </a:gridCol>
                <a:gridCol w="1330465">
                  <a:extLst>
                    <a:ext uri="{9D8B030D-6E8A-4147-A177-3AD203B41FA5}">
                      <a16:colId xmlns:a16="http://schemas.microsoft.com/office/drawing/2014/main" val="191044149"/>
                    </a:ext>
                  </a:extLst>
                </a:gridCol>
                <a:gridCol w="811748">
                  <a:extLst>
                    <a:ext uri="{9D8B030D-6E8A-4147-A177-3AD203B41FA5}">
                      <a16:colId xmlns:a16="http://schemas.microsoft.com/office/drawing/2014/main" val="1986519380"/>
                    </a:ext>
                  </a:extLst>
                </a:gridCol>
                <a:gridCol w="1116961">
                  <a:extLst>
                    <a:ext uri="{9D8B030D-6E8A-4147-A177-3AD203B41FA5}">
                      <a16:colId xmlns:a16="http://schemas.microsoft.com/office/drawing/2014/main" val="2703942197"/>
                    </a:ext>
                  </a:extLst>
                </a:gridCol>
                <a:gridCol w="909903">
                  <a:extLst>
                    <a:ext uri="{9D8B030D-6E8A-4147-A177-3AD203B41FA5}">
                      <a16:colId xmlns:a16="http://schemas.microsoft.com/office/drawing/2014/main" val="1463003478"/>
                    </a:ext>
                  </a:extLst>
                </a:gridCol>
                <a:gridCol w="394053">
                  <a:extLst>
                    <a:ext uri="{9D8B030D-6E8A-4147-A177-3AD203B41FA5}">
                      <a16:colId xmlns:a16="http://schemas.microsoft.com/office/drawing/2014/main" val="4274002241"/>
                    </a:ext>
                  </a:extLst>
                </a:gridCol>
              </a:tblGrid>
              <a:tr h="171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en-US" sz="1100" kern="100" baseline="30000">
                          <a:effectLst/>
                        </a:rPr>
                        <a:t>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r>
                        <a:rPr lang="en-US" sz="1100" kern="100" baseline="30000">
                          <a:effectLst/>
                        </a:rPr>
                        <a:t>rd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extLst>
                  <a:ext uri="{0D108BD9-81ED-4DB2-BD59-A6C34878D82A}">
                    <a16:rowId xmlns:a16="http://schemas.microsoft.com/office/drawing/2014/main" val="2175196650"/>
                  </a:ext>
                </a:extLst>
              </a:tr>
              <a:tr h="73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Defining data structure for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Basic android UI design&amp; 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Basic android app function design&amp;develop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 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47705"/>
                  </a:ext>
                </a:extLst>
              </a:tr>
              <a:tr h="485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Making excel sheet template&amp;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Data collection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Implementation of excel parsing module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Implementation of App database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00624"/>
                  </a:ext>
                </a:extLst>
              </a:tr>
              <a:tr h="785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WOD data collection&amp; data store to data structure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Implementation of WOD generating module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7094"/>
                  </a:ext>
                </a:extLst>
              </a:tr>
              <a:tr h="338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</a:t>
                      </a:r>
                      <a:r>
                        <a:rPr lang="en-US" sz="1100" kern="100" baseline="30000" dirty="0">
                          <a:effectLst/>
                        </a:rPr>
                        <a:t>th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F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N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extLst>
                  <a:ext uri="{0D108BD9-81ED-4DB2-BD59-A6C34878D82A}">
                    <a16:rowId xmlns:a16="http://schemas.microsoft.com/office/drawing/2014/main" val="226963226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Community android UI design&amp; 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Community android app function design &amp; 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09437"/>
                  </a:ext>
                </a:extLst>
              </a:tr>
              <a:tr h="5196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Build community server system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DB system implementation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&amp; Build data transfer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00480"/>
                  </a:ext>
                </a:extLst>
              </a:tr>
              <a:tr h="910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statistical function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5809"/>
                  </a:ext>
                </a:extLst>
              </a:tr>
            </a:tbl>
          </a:graphicData>
        </a:graphic>
      </p:graphicFrame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F417489-D6ED-472F-B194-178973CD6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3658"/>
    </mc:Choice>
    <mc:Fallback>
      <p:transition advTm="33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" name="TextBox 35"/>
          <p:cNvSpPr txBox="1"/>
          <p:nvPr/>
        </p:nvSpPr>
        <p:spPr>
          <a:xfrm>
            <a:off x="5130686" y="2859839"/>
            <a:ext cx="7446377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37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2”</a:t>
            </a:r>
          </a:p>
        </p:txBody>
      </p:sp>
      <p:sp>
        <p:nvSpPr>
          <p:cNvPr id="138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EBED544-0034-4B25-80E4-EC36E6674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717"/>
    </mc:Choice>
    <mc:Fallback>
      <p:transition advTm="2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55" name="TextBox 9"/>
          <p:cNvSpPr txBox="1"/>
          <p:nvPr/>
        </p:nvSpPr>
        <p:spPr>
          <a:xfrm>
            <a:off x="1480259" y="1652873"/>
            <a:ext cx="71621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dirty="0"/>
              <a:t>Data collection – 3 categories 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48C294-AC9A-43E5-A171-A0D82160C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45" y="2105524"/>
            <a:ext cx="4406638" cy="44066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4E07E7-0D3A-4B87-8CDC-89031592DCD0}"/>
              </a:ext>
            </a:extLst>
          </p:cNvPr>
          <p:cNvSpPr/>
          <p:nvPr/>
        </p:nvSpPr>
        <p:spPr>
          <a:xfrm>
            <a:off x="1367142" y="2912882"/>
            <a:ext cx="970699" cy="307339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205A4F-D0C8-4615-BECF-07B1EEB296D0}"/>
              </a:ext>
            </a:extLst>
          </p:cNvPr>
          <p:cNvSpPr/>
          <p:nvPr/>
        </p:nvSpPr>
        <p:spPr>
          <a:xfrm>
            <a:off x="1639070" y="3824748"/>
            <a:ext cx="1202453" cy="22987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9AD2106-9B88-400C-ADB8-557BB9F21A17}"/>
              </a:ext>
            </a:extLst>
          </p:cNvPr>
          <p:cNvCxnSpPr/>
          <p:nvPr/>
        </p:nvCxnSpPr>
        <p:spPr>
          <a:xfrm>
            <a:off x="2337841" y="3048000"/>
            <a:ext cx="389581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5BFD730-10F9-44A8-A551-D6F49F31519C}"/>
              </a:ext>
            </a:extLst>
          </p:cNvPr>
          <p:cNvCxnSpPr/>
          <p:nvPr/>
        </p:nvCxnSpPr>
        <p:spPr>
          <a:xfrm>
            <a:off x="2841523" y="3927987"/>
            <a:ext cx="389581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9BEFEB-B324-4377-BC7A-DFA76A17DCCC}"/>
              </a:ext>
            </a:extLst>
          </p:cNvPr>
          <p:cNvSpPr txBox="1"/>
          <p:nvPr/>
        </p:nvSpPr>
        <p:spPr>
          <a:xfrm>
            <a:off x="6543382" y="2784629"/>
            <a:ext cx="19566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Type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557E0-AACA-4BD9-90BB-5F4FCE371703}"/>
              </a:ext>
            </a:extLst>
          </p:cNvPr>
          <p:cNvSpPr txBox="1"/>
          <p:nvPr/>
        </p:nvSpPr>
        <p:spPr>
          <a:xfrm>
            <a:off x="6872380" y="3729453"/>
            <a:ext cx="195661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Movement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EFB9AD-C636-4385-BF9D-6E5FDC556954}"/>
              </a:ext>
            </a:extLst>
          </p:cNvPr>
          <p:cNvSpPr txBox="1"/>
          <p:nvPr/>
        </p:nvSpPr>
        <p:spPr>
          <a:xfrm>
            <a:off x="6865242" y="4630994"/>
            <a:ext cx="3340642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Equipment</a:t>
            </a:r>
            <a:b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</a:b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ex)Box</a:t>
            </a: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 jump :Box</a:t>
            </a:r>
            <a:b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</a:br>
            <a:r>
              <a:rPr kumimoji="0" lang="en-US" altLang="ko-KR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    Double under : </a:t>
            </a:r>
            <a:r>
              <a:rPr lang="en-US" altLang="ko-KR" dirty="0"/>
              <a:t>Jump rope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9D5DC801-E2A8-43E8-82F4-03E6400D6D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81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1139"/>
    </mc:Choice>
    <mc:Fallback>
      <p:transition advTm="111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5" name="TextBox 9"/>
          <p:cNvSpPr txBox="1"/>
          <p:nvPr/>
        </p:nvSpPr>
        <p:spPr>
          <a:xfrm>
            <a:off x="1367137" y="2158115"/>
            <a:ext cx="71621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dirty="0"/>
              <a:t>Data collection : WOD types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892B2-82D3-4B7C-8880-4B91C3F05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78" y="2038661"/>
            <a:ext cx="4153105" cy="427808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D4D42F1-4A26-430F-9132-5D106105D0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8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442"/>
    </mc:Choice>
    <mc:Fallback>
      <p:transition advTm="10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5" name="TextBox 9"/>
          <p:cNvSpPr txBox="1"/>
          <p:nvPr/>
        </p:nvSpPr>
        <p:spPr>
          <a:xfrm>
            <a:off x="1367137" y="2158115"/>
            <a:ext cx="71621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dirty="0"/>
              <a:t>Data collection : movement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DA4EE5-7ED7-4324-93F3-E01ED27B5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93" y="3448146"/>
            <a:ext cx="2552921" cy="594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E51728-1356-4E59-98DC-4F10A185D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39" y="2527443"/>
            <a:ext cx="2514818" cy="27358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6B3544-68DA-4864-BF3D-2A586E177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4" y="2702718"/>
            <a:ext cx="2514818" cy="2560542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D87AF740-742C-4FFC-A1B3-A4E7BC4B81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3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471"/>
    </mc:Choice>
    <mc:Fallback>
      <p:transition advTm="6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5" name="TextBox 9"/>
          <p:cNvSpPr txBox="1"/>
          <p:nvPr/>
        </p:nvSpPr>
        <p:spPr>
          <a:xfrm>
            <a:off x="1241471" y="1710902"/>
            <a:ext cx="716211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dirty="0"/>
              <a:t>Data collection : equipment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A3FB4F-C3EE-4E4D-BBCA-56FA197E5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06" y="1340766"/>
            <a:ext cx="7120437" cy="5355647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3BD5B17-D3E1-43E3-849D-C2A2532F9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8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4920"/>
    </mc:Choice>
    <mc:Fallback>
      <p:transition advTm="14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4F6F5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6F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6F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470</Words>
  <Application>Microsoft Office PowerPoint</Application>
  <PresentationFormat>와이드스크린</PresentationFormat>
  <Paragraphs>216</Paragraphs>
  <Slides>18</Slides>
  <Notes>0</Notes>
  <HiddenSlides>0</HiddenSlides>
  <MMClips>18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HY견고딕</vt:lpstr>
      <vt:lpstr>Noto Sans</vt:lpstr>
      <vt:lpstr>나눔바른고딕</vt:lpstr>
      <vt:lpstr>나눔손글씨 펜</vt:lpstr>
      <vt:lpstr>맑은 고딕</vt:lpstr>
      <vt:lpstr>Arial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 정훈</cp:lastModifiedBy>
  <cp:revision>53</cp:revision>
  <dcterms:modified xsi:type="dcterms:W3CDTF">2020-09-18T19:46:09Z</dcterms:modified>
</cp:coreProperties>
</file>